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76" r:id="rId5"/>
    <p:sldId id="279" r:id="rId6"/>
    <p:sldId id="277" r:id="rId7"/>
    <p:sldId id="278" r:id="rId8"/>
    <p:sldId id="287" r:id="rId9"/>
    <p:sldId id="264" r:id="rId10"/>
    <p:sldId id="268" r:id="rId11"/>
    <p:sldId id="289" r:id="rId1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0D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28794-8C98-414C-A497-5F14E979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6701D6-E459-4D38-90C5-D0189F49F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A0B5BD-268C-43D8-B1D9-43120D44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A724-834B-4DD3-B10E-8BE47A54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D114E2-F9D6-4A45-977D-0A54AAB4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26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F35A62-F039-4110-BE9B-A7D53E57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9ADB1-CD35-4391-A882-3C6C1A110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79638-0139-4BE1-9821-97688F94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7D764-F7B8-40DB-8B91-871ADCEE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E50691-E171-40FB-9758-15A318D9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28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8C85018-DAD0-4A85-AD9A-D4FF2887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183E13-666F-4057-949E-48F6C9323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2EF436-911B-4755-9BCB-54F6520E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014CCD-7A27-4358-A942-A53265D5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14B87-825C-4147-B9C2-D886F5A2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9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F231E-73E4-4D00-B3E8-B7BCEF19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BAF3F7-E084-4634-968E-7CB003DB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75786-5D35-4498-8913-A9661FE1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6DF84B-002E-4886-BA3F-2CD8D51B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51BC76-EB77-4227-A5A5-17C6A1D7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4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95B7D3-9F60-46A9-BF45-E6550138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514F92-0115-4216-BF8F-7F9EBCB45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83C35E-51F1-4F37-9C8D-0FB281E0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FDD89C-5004-42DE-A1E3-930C6862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43E433-B37D-41CC-9E77-05BFF06B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71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AC69D-A1CB-41BB-90C2-04773F9C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84DB7B-061E-46A5-A8A4-F6B97DBEC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781CCA-AF02-4757-853C-F27F58FC5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1B9F25-2420-4DB6-8D9B-DD995974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4D169D-2F5D-4E90-9F64-1B8D6561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7B20C4-3E78-4F74-A59C-8C6A76F9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6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4C6767-0570-4888-BB78-56D4B07F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F3C251-E73B-4596-BE8F-E11473440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8CB96F-A239-402F-BA15-31A35910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A48673C-9068-44DC-A2E0-7B4401A64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4C1F8EA-018D-492F-8512-CCA3449BF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42C683-A110-4318-AECA-0750CA63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084DD9-890C-422F-A888-3BC33182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05C565-1A01-4BCB-A3BB-204D4C74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84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E3F5DE-C487-4C8E-B8A6-61A524E6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3CB3D8-FD93-44A6-AEA6-BB56CC9E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0E38B9-65DD-449E-883F-EDC9D5B5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A982D0-F2F5-4EFA-8791-4A9D8B49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2509BFB-0797-40A2-8607-5F927516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554B8AE-D3B0-4023-A00A-67A52FC7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231970-09C8-4019-B7E0-0D4C2BC1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18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A8DFA-2FD3-4392-8190-80327A89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502073-AB53-4256-9CC1-6D25850A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932F37-8C8C-432B-B7E5-417A47900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71A165-120E-4908-8EDB-FD46266B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061F66-7322-4D42-88FA-B78099AF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C98F60-DF96-481D-A380-DEE294A4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92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D8480-EC10-46EA-B269-0673F453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BEA19B1-63E1-4631-B637-B80BD74BE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EBE022-7C18-44CC-B7ED-3FBB0CD9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B4E19D-1881-48D6-B9E8-76BF6E2E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284F06-4ADF-4161-ABB7-24FD9977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5C2C8B-D7FA-43A5-8D64-E33388FE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9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4AF9E9-BCC6-42B0-949B-610B5492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1C77B3-B947-4DB2-A50B-79347ADFA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8B35E8-9E8A-4BE2-9A57-5AB578ADA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F023-2D4B-4E60-B5D2-75BF51A82728}" type="datetimeFigureOut">
              <a:rPr lang="ko-KR" altLang="en-US" smtClean="0"/>
              <a:t>2021-09-01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38E733-05F8-499E-B8E6-01D6D1C49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B91A96-1795-4C48-A1CE-E29608648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21379-CD9D-451F-877F-66034C6F2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7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B16D38-953C-4B2E-93DC-46923A7D6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159" y="2759978"/>
            <a:ext cx="10301681" cy="897622"/>
          </a:xfrm>
        </p:spPr>
        <p:txBody>
          <a:bodyPr>
            <a:normAutofit/>
          </a:bodyPr>
          <a:lstStyle/>
          <a:p>
            <a:r>
              <a:rPr lang="en-US" altLang="ko-KR" sz="4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ArtLab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범어 신규홈페이지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구성 계획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CBFDE-F4CE-4C32-B64C-354CCEDD01B8}"/>
              </a:ext>
            </a:extLst>
          </p:cNvPr>
          <p:cNvSpPr txBox="1"/>
          <p:nvPr/>
        </p:nvSpPr>
        <p:spPr>
          <a:xfrm>
            <a:off x="7807466" y="5335398"/>
            <a:ext cx="4384534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담당자 </a:t>
            </a:r>
            <a:r>
              <a:rPr lang="en-US" altLang="ko-KR" dirty="0"/>
              <a:t>: </a:t>
            </a:r>
            <a:r>
              <a:rPr lang="ko-KR" altLang="en-US" dirty="0"/>
              <a:t>이윤지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연락처 </a:t>
            </a:r>
            <a:r>
              <a:rPr lang="en-US" altLang="ko-KR" dirty="0"/>
              <a:t>: 053-430-1268 / 010-3337-8020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이메일 </a:t>
            </a:r>
            <a:r>
              <a:rPr lang="en-US" altLang="ko-KR" dirty="0"/>
              <a:t>: yun8020@dgfc.or.kr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898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32979B-03DC-4C5B-AE6A-75BB9FCBAB8F}"/>
              </a:ext>
            </a:extLst>
          </p:cNvPr>
          <p:cNvSpPr txBox="1"/>
          <p:nvPr/>
        </p:nvSpPr>
        <p:spPr>
          <a:xfrm>
            <a:off x="3213823" y="2485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콘텐츠지원기업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6182E9B-1EDD-4E01-B262-803CF653B1D3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5D8FACB-62C7-4846-8697-6517F7D0163F}"/>
              </a:ext>
            </a:extLst>
          </p:cNvPr>
          <p:cNvCxnSpPr/>
          <p:nvPr/>
        </p:nvCxnSpPr>
        <p:spPr>
          <a:xfrm>
            <a:off x="3213823" y="617856"/>
            <a:ext cx="859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22908C8-7728-4443-8FE6-D1F73ACAD9A3}"/>
              </a:ext>
            </a:extLst>
          </p:cNvPr>
          <p:cNvGrpSpPr/>
          <p:nvPr/>
        </p:nvGrpSpPr>
        <p:grpSpPr>
          <a:xfrm>
            <a:off x="3856232" y="1145592"/>
            <a:ext cx="7670239" cy="5196484"/>
            <a:chOff x="3700985" y="672600"/>
            <a:chExt cx="4350457" cy="440790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2B760241-1D5D-4FE0-990C-F59D7D9504A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985" y="716550"/>
              <a:ext cx="4320000" cy="43200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019F2D0-8EA1-4184-B2AE-1259701E36A9}"/>
                </a:ext>
              </a:extLst>
            </p:cNvPr>
            <p:cNvSpPr/>
            <p:nvPr/>
          </p:nvSpPr>
          <p:spPr>
            <a:xfrm>
              <a:off x="3731442" y="672600"/>
              <a:ext cx="4320000" cy="4407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9C988BA-7839-46BD-BB01-457251E5C620}"/>
              </a:ext>
            </a:extLst>
          </p:cNvPr>
          <p:cNvSpPr txBox="1"/>
          <p:nvPr/>
        </p:nvSpPr>
        <p:spPr>
          <a:xfrm>
            <a:off x="9969917" y="91833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창업지원 </a:t>
            </a:r>
            <a:r>
              <a:rPr lang="en-US" altLang="ko-KR" dirty="0"/>
              <a:t>pc</a:t>
            </a:r>
            <a:r>
              <a:rPr lang="ko-KR" altLang="en-US" dirty="0"/>
              <a:t>버전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996F94-ECEE-4C23-86E8-7A29EC1E2E23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tx1"/>
                </a:solidFill>
              </a:rPr>
              <a:t>아트비지니스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51D8F2-99F3-42FE-A7F0-901D0407E28F}"/>
              </a:ext>
            </a:extLst>
          </p:cNvPr>
          <p:cNvSpPr txBox="1"/>
          <p:nvPr/>
        </p:nvSpPr>
        <p:spPr>
          <a:xfrm>
            <a:off x="484589" y="1295117"/>
            <a:ext cx="196079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추진 사업</a:t>
            </a:r>
            <a:endParaRPr lang="en-US" altLang="ko-KR" sz="1600" dirty="0"/>
          </a:p>
          <a:p>
            <a:r>
              <a:rPr lang="ko-KR" altLang="en-US" sz="1600" dirty="0"/>
              <a:t>→ 준비금지원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인턴십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창업교육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컨설팅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>
                <a:highlight>
                  <a:srgbClr val="FFFF00"/>
                </a:highlight>
              </a:rPr>
              <a:t>입주예술기업</a:t>
            </a:r>
            <a:endParaRPr lang="en-US" altLang="ko-KR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→ 준비금지원기업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지원기업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자유게시판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F003F-9228-48CE-B45A-325E90640097}"/>
              </a:ext>
            </a:extLst>
          </p:cNvPr>
          <p:cNvSpPr txBox="1"/>
          <p:nvPr/>
        </p:nvSpPr>
        <p:spPr>
          <a:xfrm>
            <a:off x="6096000" y="658651"/>
            <a:ext cx="492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준비금 지원기업 </a:t>
            </a:r>
            <a:r>
              <a:rPr lang="en-US" altLang="ko-KR" dirty="0">
                <a:solidFill>
                  <a:srgbClr val="FF0000"/>
                </a:solidFill>
              </a:rPr>
              <a:t>/ </a:t>
            </a:r>
            <a:r>
              <a:rPr lang="ko-KR" altLang="en-US" dirty="0">
                <a:solidFill>
                  <a:srgbClr val="FF0000"/>
                </a:solidFill>
              </a:rPr>
              <a:t>콘텐츠 지원기업 탭 나눠서</a:t>
            </a:r>
          </a:p>
        </p:txBody>
      </p:sp>
    </p:spTree>
    <p:extLst>
      <p:ext uri="{BB962C8B-B14F-4D97-AF65-F5344CB8AC3E}">
        <p14:creationId xmlns:p14="http://schemas.microsoft.com/office/powerpoint/2010/main" val="7017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커뮤니티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BEB6C8-3D2B-402A-AC15-6025E9DEF13F}"/>
              </a:ext>
            </a:extLst>
          </p:cNvPr>
          <p:cNvSpPr txBox="1"/>
          <p:nvPr/>
        </p:nvSpPr>
        <p:spPr>
          <a:xfrm>
            <a:off x="650145" y="1970520"/>
            <a:ext cx="1499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공지사항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자유게시판</a:t>
            </a:r>
            <a:endParaRPr lang="en-US" altLang="ko-K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3E61F0-D8DA-4F26-971D-1D71D05C3327}"/>
              </a:ext>
            </a:extLst>
          </p:cNvPr>
          <p:cNvSpPr txBox="1"/>
          <p:nvPr/>
        </p:nvSpPr>
        <p:spPr>
          <a:xfrm>
            <a:off x="3275903" y="520151"/>
            <a:ext cx="469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공지사항 카테고리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창작사업 </a:t>
            </a:r>
            <a:r>
              <a:rPr lang="en-US" altLang="ko-KR" dirty="0">
                <a:solidFill>
                  <a:srgbClr val="FF0000"/>
                </a:solidFill>
              </a:rPr>
              <a:t>/ </a:t>
            </a:r>
            <a:r>
              <a:rPr lang="ko-KR" altLang="en-US" dirty="0">
                <a:solidFill>
                  <a:srgbClr val="FF0000"/>
                </a:solidFill>
              </a:rPr>
              <a:t>창업사업 나눠서 올릴 수 있도록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E39DB4-17D4-49DD-BB1E-C1934A69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03" y="1970520"/>
            <a:ext cx="4013736" cy="4367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C42FA-A7E0-48D0-90C9-355D884B8A43}"/>
              </a:ext>
            </a:extLst>
          </p:cNvPr>
          <p:cNvSpPr txBox="1"/>
          <p:nvPr/>
        </p:nvSpPr>
        <p:spPr>
          <a:xfrm>
            <a:off x="4790488" y="160868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창작</a:t>
            </a:r>
            <a:r>
              <a:rPr lang="en-US" altLang="ko-KR" dirty="0"/>
              <a:t>tab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DBBCD-7670-4975-B688-263E7669A38A}"/>
              </a:ext>
            </a:extLst>
          </p:cNvPr>
          <p:cNvSpPr txBox="1"/>
          <p:nvPr/>
        </p:nvSpPr>
        <p:spPr>
          <a:xfrm>
            <a:off x="9643365" y="165041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창업</a:t>
            </a:r>
            <a:r>
              <a:rPr lang="en-US" altLang="ko-KR" dirty="0"/>
              <a:t>tab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0A600EC-DE48-45C4-AB94-CB568717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69" y="2019745"/>
            <a:ext cx="4013736" cy="436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8EE518-BB1B-47FB-93B4-FC890F287B2E}"/>
              </a:ext>
            </a:extLst>
          </p:cNvPr>
          <p:cNvSpPr/>
          <p:nvPr/>
        </p:nvSpPr>
        <p:spPr>
          <a:xfrm>
            <a:off x="223707" y="574646"/>
            <a:ext cx="2080469" cy="573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6B186E-6C1A-480F-A2EE-81564F63EE41}"/>
              </a:ext>
            </a:extLst>
          </p:cNvPr>
          <p:cNvSpPr/>
          <p:nvPr/>
        </p:nvSpPr>
        <p:spPr>
          <a:xfrm>
            <a:off x="2697759" y="574646"/>
            <a:ext cx="2080469" cy="2411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280C528-5124-4ABD-9380-037154407509}"/>
              </a:ext>
            </a:extLst>
          </p:cNvPr>
          <p:cNvSpPr/>
          <p:nvPr/>
        </p:nvSpPr>
        <p:spPr>
          <a:xfrm>
            <a:off x="5090021" y="574646"/>
            <a:ext cx="2080469" cy="573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2600502-560A-436C-AE30-7B5EE91594CE}"/>
              </a:ext>
            </a:extLst>
          </p:cNvPr>
          <p:cNvSpPr/>
          <p:nvPr/>
        </p:nvSpPr>
        <p:spPr>
          <a:xfrm>
            <a:off x="7520729" y="574646"/>
            <a:ext cx="2080469" cy="573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D68C193-27F2-470F-A722-2BEC1BB34ACB}"/>
              </a:ext>
            </a:extLst>
          </p:cNvPr>
          <p:cNvSpPr/>
          <p:nvPr/>
        </p:nvSpPr>
        <p:spPr>
          <a:xfrm>
            <a:off x="9912991" y="574646"/>
            <a:ext cx="2080469" cy="573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7B5244-B22C-40E0-80E9-321232730DD7}"/>
              </a:ext>
            </a:extLst>
          </p:cNvPr>
          <p:cNvSpPr/>
          <p:nvPr/>
        </p:nvSpPr>
        <p:spPr>
          <a:xfrm>
            <a:off x="348142" y="780176"/>
            <a:ext cx="1831598" cy="43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ArtLab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범어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5F4ED96-C3C6-40FF-A2BC-13F9FAA325D5}"/>
              </a:ext>
            </a:extLst>
          </p:cNvPr>
          <p:cNvSpPr/>
          <p:nvPr/>
        </p:nvSpPr>
        <p:spPr>
          <a:xfrm>
            <a:off x="2822194" y="780176"/>
            <a:ext cx="1831598" cy="43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범어아티스트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EB3654-97CD-4D6A-8B47-48BC16993EFA}"/>
              </a:ext>
            </a:extLst>
          </p:cNvPr>
          <p:cNvSpPr/>
          <p:nvPr/>
        </p:nvSpPr>
        <p:spPr>
          <a:xfrm>
            <a:off x="5214456" y="788565"/>
            <a:ext cx="1831598" cy="43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교육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행사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96ADB23-8C13-4294-800C-F85E9E250F91}"/>
              </a:ext>
            </a:extLst>
          </p:cNvPr>
          <p:cNvSpPr/>
          <p:nvPr/>
        </p:nvSpPr>
        <p:spPr>
          <a:xfrm>
            <a:off x="7645164" y="780176"/>
            <a:ext cx="1831598" cy="689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아트비지니스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창업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2DCB482-1CE8-4219-BE95-E1EA87B48215}"/>
              </a:ext>
            </a:extLst>
          </p:cNvPr>
          <p:cNvSpPr/>
          <p:nvPr/>
        </p:nvSpPr>
        <p:spPr>
          <a:xfrm>
            <a:off x="10037426" y="763398"/>
            <a:ext cx="1831598" cy="43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커뮤니티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A1F01-0809-48EF-9680-F6B187EF2EFB}"/>
              </a:ext>
            </a:extLst>
          </p:cNvPr>
          <p:cNvSpPr txBox="1"/>
          <p:nvPr/>
        </p:nvSpPr>
        <p:spPr>
          <a:xfrm>
            <a:off x="241842" y="1469780"/>
            <a:ext cx="266130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ArtLab</a:t>
            </a:r>
            <a:r>
              <a:rPr lang="en-US" altLang="ko-KR" sz="1600" dirty="0"/>
              <a:t>:</a:t>
            </a:r>
            <a:r>
              <a:rPr lang="ko-KR" altLang="en-US" sz="1600" dirty="0"/>
              <a:t>범어 소개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관람안내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시설안내</a:t>
            </a:r>
            <a:endParaRPr lang="en-US" altLang="ko-KR" sz="1600" dirty="0"/>
          </a:p>
          <a:p>
            <a:r>
              <a:rPr lang="ko-KR" altLang="en-US" sz="1600" dirty="0"/>
              <a:t>→ 창작 </a:t>
            </a:r>
            <a:r>
              <a:rPr lang="en-US" altLang="ko-KR" sz="1600" dirty="0"/>
              <a:t>: </a:t>
            </a:r>
          </a:p>
          <a:p>
            <a:r>
              <a:rPr lang="ko-KR" altLang="en-US" sz="1600" dirty="0"/>
              <a:t>  </a:t>
            </a:r>
            <a:r>
              <a:rPr lang="ko-KR" altLang="en-US" sz="1400" dirty="0"/>
              <a:t>스페이스</a:t>
            </a:r>
            <a:r>
              <a:rPr lang="en-US" altLang="ko-KR" sz="1400" dirty="0"/>
              <a:t>, </a:t>
            </a:r>
            <a:r>
              <a:rPr lang="ko-KR" altLang="en-US" sz="1400" dirty="0"/>
              <a:t>스튜디오</a:t>
            </a:r>
            <a:endParaRPr lang="en-US" altLang="ko-KR" sz="1400" dirty="0"/>
          </a:p>
          <a:p>
            <a:r>
              <a:rPr lang="ko-KR" altLang="en-US" sz="1400" dirty="0"/>
              <a:t>  오픈갤러리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교육실</a:t>
            </a:r>
            <a:endParaRPr lang="en-US" altLang="ko-KR" sz="1400" dirty="0"/>
          </a:p>
          <a:p>
            <a:r>
              <a:rPr lang="ko-KR" altLang="en-US" sz="1600" dirty="0"/>
              <a:t>→ 창업 </a:t>
            </a:r>
            <a:r>
              <a:rPr lang="en-US" altLang="ko-KR" sz="1600" dirty="0"/>
              <a:t>: </a:t>
            </a:r>
            <a:r>
              <a:rPr lang="ko-KR" altLang="en-US" sz="1400" dirty="0"/>
              <a:t>공유오피스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 err="1"/>
              <a:t>창업레지던시</a:t>
            </a:r>
            <a:r>
              <a:rPr lang="en-US" altLang="ko-KR" sz="1400" dirty="0"/>
              <a:t>,</a:t>
            </a:r>
            <a:r>
              <a:rPr lang="ko-KR" altLang="en-US" sz="1400" dirty="0"/>
              <a:t>아티스트라운지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아트라이브러리</a:t>
            </a:r>
            <a:r>
              <a:rPr lang="en-US" altLang="ko-KR" sz="1400" dirty="0"/>
              <a:t>,</a:t>
            </a:r>
            <a:r>
              <a:rPr lang="ko-KR" altLang="en-US" sz="1400" dirty="0"/>
              <a:t>아트 스튜디오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예술 동호회 스튜디오</a:t>
            </a:r>
            <a:endParaRPr lang="en-US" altLang="ko-KR" sz="14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운영하는 사람들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오시는길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행정서비스</a:t>
            </a:r>
            <a:r>
              <a:rPr lang="en-US" altLang="ko-KR" sz="16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6CBC0-A9CD-4B4D-8BDF-8A8A5F6E45C1}"/>
              </a:ext>
            </a:extLst>
          </p:cNvPr>
          <p:cNvSpPr txBox="1"/>
          <p:nvPr/>
        </p:nvSpPr>
        <p:spPr>
          <a:xfrm>
            <a:off x="2684804" y="1504687"/>
            <a:ext cx="2013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2020.10-2021.10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현재입주작가</a:t>
            </a:r>
            <a:r>
              <a:rPr lang="en-US" altLang="ko-KR" sz="16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과거입주작가</a:t>
            </a:r>
            <a:r>
              <a:rPr lang="en-US" altLang="ko-KR" sz="16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EFC5E-A41C-490E-98F0-8F3761BE4EC6}"/>
              </a:ext>
            </a:extLst>
          </p:cNvPr>
          <p:cNvSpPr txBox="1"/>
          <p:nvPr/>
        </p:nvSpPr>
        <p:spPr>
          <a:xfrm>
            <a:off x="5171811" y="1920187"/>
            <a:ext cx="19094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범어아트클래스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전시연계행사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이벤트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미술점빵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교육</a:t>
            </a:r>
            <a:r>
              <a:rPr lang="en-US" altLang="ko-KR" sz="1600" dirty="0"/>
              <a:t>/</a:t>
            </a:r>
            <a:r>
              <a:rPr lang="ko-KR" altLang="en-US" sz="1600" dirty="0"/>
              <a:t>행사 일정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67BAF-8EE8-4D6B-B113-BA169C171C16}"/>
              </a:ext>
            </a:extLst>
          </p:cNvPr>
          <p:cNvSpPr txBox="1"/>
          <p:nvPr/>
        </p:nvSpPr>
        <p:spPr>
          <a:xfrm>
            <a:off x="10037426" y="1920186"/>
            <a:ext cx="1499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공지사항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자유게시판</a:t>
            </a:r>
            <a:endParaRPr lang="en-US" altLang="ko-KR" sz="16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7F05E17-B8AB-45DC-94D9-78DABB427A92}"/>
              </a:ext>
            </a:extLst>
          </p:cNvPr>
          <p:cNvSpPr/>
          <p:nvPr/>
        </p:nvSpPr>
        <p:spPr>
          <a:xfrm>
            <a:off x="2688141" y="3336022"/>
            <a:ext cx="2080469" cy="2976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379CD8B-C4FE-4BC5-9C28-6AA99220DAF9}"/>
              </a:ext>
            </a:extLst>
          </p:cNvPr>
          <p:cNvSpPr/>
          <p:nvPr/>
        </p:nvSpPr>
        <p:spPr>
          <a:xfrm>
            <a:off x="2812576" y="3579510"/>
            <a:ext cx="1831598" cy="43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전시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5EF18-3894-45B9-924B-1264980E4DE9}"/>
              </a:ext>
            </a:extLst>
          </p:cNvPr>
          <p:cNvSpPr txBox="1"/>
          <p:nvPr/>
        </p:nvSpPr>
        <p:spPr>
          <a:xfrm>
            <a:off x="2705811" y="4234059"/>
            <a:ext cx="1293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현재전시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지난전시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예정전시</a:t>
            </a:r>
            <a:endParaRPr lang="en-US" altLang="ko-KR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FCA5F9-C2CF-46D3-950A-FF7CBFE28513}"/>
              </a:ext>
            </a:extLst>
          </p:cNvPr>
          <p:cNvSpPr txBox="1"/>
          <p:nvPr/>
        </p:nvSpPr>
        <p:spPr>
          <a:xfrm>
            <a:off x="7546403" y="1848790"/>
            <a:ext cx="19607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추진 사업</a:t>
            </a:r>
            <a:endParaRPr lang="en-US" altLang="ko-KR" sz="1600" dirty="0"/>
          </a:p>
          <a:p>
            <a:r>
              <a:rPr lang="ko-KR" altLang="en-US" sz="1600" dirty="0"/>
              <a:t>→ 준비금지원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인턴십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창업교육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컨설팅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입주예술기업</a:t>
            </a:r>
            <a:endParaRPr lang="en-US" altLang="ko-KR" sz="1600" dirty="0"/>
          </a:p>
          <a:p>
            <a:r>
              <a:rPr lang="ko-KR" altLang="en-US" sz="1600" dirty="0"/>
              <a:t>→ 준비금지원기업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지원기업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게시판</a:t>
            </a:r>
            <a:r>
              <a:rPr lang="en-US" altLang="ko-KR" sz="1600" dirty="0"/>
              <a:t>?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46991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ArtLab</a:t>
            </a:r>
            <a:r>
              <a:rPr lang="en-US" altLang="ko-KR" sz="2400" dirty="0">
                <a:solidFill>
                  <a:schemeClr val="tx1"/>
                </a:solidFill>
              </a:rPr>
              <a:t>:</a:t>
            </a:r>
            <a:r>
              <a:rPr lang="ko-KR" altLang="en-US" sz="2400" dirty="0">
                <a:solidFill>
                  <a:schemeClr val="tx1"/>
                </a:solidFill>
              </a:rPr>
              <a:t>범어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1227980-8CC0-4406-B8EE-7514FC4DC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48359" b="57992"/>
          <a:stretch/>
        </p:blipFill>
        <p:spPr>
          <a:xfrm>
            <a:off x="3508076" y="276499"/>
            <a:ext cx="8030367" cy="164175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B6389E-9F38-4A4A-BD33-AEAC1FD5C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53" y="1853279"/>
            <a:ext cx="6460093" cy="4328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D654A1-2B10-4C2F-B4E4-427522BFAC28}"/>
              </a:ext>
            </a:extLst>
          </p:cNvPr>
          <p:cNvSpPr txBox="1"/>
          <p:nvPr/>
        </p:nvSpPr>
        <p:spPr>
          <a:xfrm>
            <a:off x="266759" y="1228397"/>
            <a:ext cx="266130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ArtLab</a:t>
            </a:r>
            <a:r>
              <a:rPr lang="en-US" altLang="ko-KR" sz="1600" dirty="0"/>
              <a:t>:</a:t>
            </a:r>
            <a:r>
              <a:rPr lang="ko-KR" altLang="en-US" sz="1600" dirty="0"/>
              <a:t>범어 소개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소개</a:t>
            </a:r>
            <a:r>
              <a:rPr lang="en-US" altLang="ko-KR" sz="1600" dirty="0"/>
              <a:t>,</a:t>
            </a:r>
            <a:r>
              <a:rPr lang="ko-KR" altLang="en-US" sz="1600" dirty="0"/>
              <a:t>연혁</a:t>
            </a:r>
            <a:r>
              <a:rPr lang="en-US" altLang="ko-KR" sz="1600" dirty="0"/>
              <a:t>,CI</a:t>
            </a:r>
            <a:r>
              <a:rPr lang="ko-KR" altLang="en-US" sz="1600" dirty="0"/>
              <a:t>소개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관람안내</a:t>
            </a:r>
            <a:r>
              <a:rPr lang="en-US" altLang="ko-KR" sz="1600" dirty="0"/>
              <a:t>(</a:t>
            </a:r>
            <a:r>
              <a:rPr lang="ko-KR" altLang="en-US" sz="1600" dirty="0"/>
              <a:t>휴관일</a:t>
            </a:r>
            <a:r>
              <a:rPr lang="en-US" altLang="ko-KR" sz="16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시설안내</a:t>
            </a:r>
            <a:endParaRPr lang="en-US" altLang="ko-KR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→ 창작 </a:t>
            </a:r>
            <a:r>
              <a:rPr lang="en-US" altLang="ko-KR" sz="1600" dirty="0"/>
              <a:t>: </a:t>
            </a:r>
          </a:p>
          <a:p>
            <a:r>
              <a:rPr lang="ko-KR" altLang="en-US" sz="1600" dirty="0"/>
              <a:t>  </a:t>
            </a:r>
            <a:r>
              <a:rPr lang="ko-KR" altLang="en-US" sz="1400" dirty="0"/>
              <a:t>스페이스</a:t>
            </a:r>
            <a:r>
              <a:rPr lang="en-US" altLang="ko-KR" sz="1400" dirty="0"/>
              <a:t>, </a:t>
            </a:r>
            <a:r>
              <a:rPr lang="ko-KR" altLang="en-US" sz="1400" dirty="0"/>
              <a:t>스튜디오</a:t>
            </a:r>
            <a:endParaRPr lang="en-US" altLang="ko-KR" sz="1400" dirty="0"/>
          </a:p>
          <a:p>
            <a:r>
              <a:rPr lang="ko-KR" altLang="en-US" sz="1400" dirty="0"/>
              <a:t>  오픈갤러리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교육실</a:t>
            </a:r>
            <a:endParaRPr lang="en-US" altLang="ko-KR" sz="1400" dirty="0"/>
          </a:p>
          <a:p>
            <a:r>
              <a:rPr lang="ko-KR" altLang="en-US" sz="1600" dirty="0"/>
              <a:t>→ 창업 </a:t>
            </a:r>
            <a:r>
              <a:rPr lang="en-US" altLang="ko-KR" sz="1600" dirty="0"/>
              <a:t>: </a:t>
            </a:r>
            <a:r>
              <a:rPr lang="ko-KR" altLang="en-US" sz="1400" dirty="0"/>
              <a:t>공유오피스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 err="1"/>
              <a:t>창업레지던시</a:t>
            </a:r>
            <a:r>
              <a:rPr lang="en-US" altLang="ko-KR" sz="1400" dirty="0"/>
              <a:t>,</a:t>
            </a:r>
            <a:r>
              <a:rPr lang="ko-KR" altLang="en-US" sz="1400" dirty="0"/>
              <a:t>아티스트라운지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아트라이브러리</a:t>
            </a:r>
            <a:r>
              <a:rPr lang="en-US" altLang="ko-KR" sz="1400" dirty="0"/>
              <a:t>,</a:t>
            </a:r>
            <a:r>
              <a:rPr lang="ko-KR" altLang="en-US" sz="1400" dirty="0"/>
              <a:t>아트 스튜디오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예술 동호회 스튜디오</a:t>
            </a:r>
            <a:endParaRPr lang="en-US" altLang="ko-KR" sz="14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운영하는 사람들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오시는길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행정서비스</a:t>
            </a:r>
            <a:r>
              <a:rPr lang="en-US" altLang="ko-KR" sz="1600" dirty="0"/>
              <a:t>?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필수일 경우만 해당</a:t>
            </a:r>
            <a:r>
              <a:rPr lang="en-US" altLang="ko-KR" sz="16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6E7E6-96B9-4EF9-9EB0-7DDF5145337B}"/>
              </a:ext>
            </a:extLst>
          </p:cNvPr>
          <p:cNvSpPr txBox="1"/>
          <p:nvPr/>
        </p:nvSpPr>
        <p:spPr>
          <a:xfrm>
            <a:off x="3275903" y="5561901"/>
            <a:ext cx="37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각 구역별 간단한 약도 </a:t>
            </a:r>
            <a:r>
              <a:rPr lang="en-US" altLang="ko-KR" dirty="0">
                <a:solidFill>
                  <a:srgbClr val="FF0000"/>
                </a:solidFill>
              </a:rPr>
              <a:t>+ </a:t>
            </a:r>
            <a:r>
              <a:rPr lang="ko-KR" altLang="en-US" dirty="0">
                <a:solidFill>
                  <a:srgbClr val="FF0000"/>
                </a:solidFill>
              </a:rPr>
              <a:t>공간설명</a:t>
            </a:r>
          </a:p>
        </p:txBody>
      </p:sp>
    </p:spTree>
    <p:extLst>
      <p:ext uri="{BB962C8B-B14F-4D97-AF65-F5344CB8AC3E}">
        <p14:creationId xmlns:p14="http://schemas.microsoft.com/office/powerpoint/2010/main" val="27877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ArtLab</a:t>
            </a:r>
            <a:r>
              <a:rPr lang="en-US" altLang="ko-KR" sz="2400" dirty="0">
                <a:solidFill>
                  <a:schemeClr val="tx1"/>
                </a:solidFill>
              </a:rPr>
              <a:t>:</a:t>
            </a:r>
            <a:r>
              <a:rPr lang="ko-KR" altLang="en-US" sz="2400" dirty="0">
                <a:solidFill>
                  <a:schemeClr val="tx1"/>
                </a:solidFill>
              </a:rPr>
              <a:t>범어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919E5AD-F446-4A31-A6E9-5B2D2EBC8FEA}"/>
              </a:ext>
            </a:extLst>
          </p:cNvPr>
          <p:cNvGrpSpPr/>
          <p:nvPr/>
        </p:nvGrpSpPr>
        <p:grpSpPr>
          <a:xfrm>
            <a:off x="5502312" y="352000"/>
            <a:ext cx="4251120" cy="3152501"/>
            <a:chOff x="7788841" y="310500"/>
            <a:chExt cx="3864963" cy="398642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792F03F-B512-44A2-93BD-4B56D9B5FD8E}"/>
                </a:ext>
              </a:extLst>
            </p:cNvPr>
            <p:cNvSpPr/>
            <p:nvPr/>
          </p:nvSpPr>
          <p:spPr>
            <a:xfrm>
              <a:off x="8560373" y="2473496"/>
              <a:ext cx="2365696" cy="635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/>
                <a:t>창작창업지원팀</a:t>
              </a:r>
              <a:endParaRPr lang="en-US" altLang="ko-KR" sz="1400" dirty="0"/>
            </a:p>
            <a:p>
              <a:pPr algn="ctr"/>
              <a:r>
                <a:rPr lang="en-US" altLang="ko-KR" sz="1400" dirty="0"/>
                <a:t>-</a:t>
              </a:r>
              <a:r>
                <a:rPr lang="en-US" altLang="ko-KR" sz="1400" dirty="0" err="1"/>
                <a:t>ArtLab</a:t>
              </a:r>
              <a:r>
                <a:rPr lang="en-US" altLang="ko-KR" sz="1400" dirty="0"/>
                <a:t>:</a:t>
              </a:r>
              <a:r>
                <a:rPr lang="ko-KR" altLang="en-US" sz="1400" dirty="0"/>
                <a:t>범어</a:t>
              </a:r>
              <a:r>
                <a:rPr lang="en-US" altLang="ko-KR" sz="1400" dirty="0"/>
                <a:t>-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D6F0DC4-F26B-4BAC-A32F-FFD55E9335C6}"/>
                </a:ext>
              </a:extLst>
            </p:cNvPr>
            <p:cNvSpPr/>
            <p:nvPr/>
          </p:nvSpPr>
          <p:spPr>
            <a:xfrm>
              <a:off x="8770098" y="1348863"/>
              <a:ext cx="1946246" cy="514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예술인지원센터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6145EAA-BF0C-4ABD-9E70-1FEC3426EDF4}"/>
                </a:ext>
              </a:extLst>
            </p:cNvPr>
            <p:cNvSpPr/>
            <p:nvPr/>
          </p:nvSpPr>
          <p:spPr>
            <a:xfrm>
              <a:off x="8770099" y="310500"/>
              <a:ext cx="1946246" cy="514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대구문화재단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98658F5-D005-4C0D-A0D3-E0423B19C9FF}"/>
                </a:ext>
              </a:extLst>
            </p:cNvPr>
            <p:cNvSpPr/>
            <p:nvPr/>
          </p:nvSpPr>
          <p:spPr>
            <a:xfrm>
              <a:off x="7788841" y="3885859"/>
              <a:ext cx="1564316" cy="4110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/>
                <a:t>창작지원사업</a:t>
              </a:r>
              <a:endParaRPr lang="ko-KR" altLang="en-US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41D993F-37DC-4523-976E-E4D1BF230FFE}"/>
                </a:ext>
              </a:extLst>
            </p:cNvPr>
            <p:cNvSpPr/>
            <p:nvPr/>
          </p:nvSpPr>
          <p:spPr>
            <a:xfrm>
              <a:off x="10058395" y="3885859"/>
              <a:ext cx="1595409" cy="4110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/>
                <a:t>창업지원사업</a:t>
              </a:r>
              <a:endParaRPr lang="ko-KR" altLang="en-US" dirty="0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64474B2-3870-45EF-959E-66F6BD7BDBCB}"/>
                </a:ext>
              </a:extLst>
            </p:cNvPr>
            <p:cNvCxnSpPr/>
            <p:nvPr/>
          </p:nvCxnSpPr>
          <p:spPr>
            <a:xfrm>
              <a:off x="9743221" y="880844"/>
              <a:ext cx="0" cy="41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CFBE30E-71A9-4EC7-9BED-6756FD561102}"/>
                </a:ext>
              </a:extLst>
            </p:cNvPr>
            <p:cNvCxnSpPr/>
            <p:nvPr/>
          </p:nvCxnSpPr>
          <p:spPr>
            <a:xfrm>
              <a:off x="9743221" y="1964196"/>
              <a:ext cx="0" cy="41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7A0E9FD-DDCC-4090-BE82-E04762EE654E}"/>
                </a:ext>
              </a:extLst>
            </p:cNvPr>
            <p:cNvCxnSpPr/>
            <p:nvPr/>
          </p:nvCxnSpPr>
          <p:spPr>
            <a:xfrm>
              <a:off x="9743221" y="3232263"/>
              <a:ext cx="0" cy="375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7D7B39C-5522-40DE-9B4C-60441EFBC05C}"/>
                </a:ext>
              </a:extLst>
            </p:cNvPr>
            <p:cNvCxnSpPr/>
            <p:nvPr/>
          </p:nvCxnSpPr>
          <p:spPr>
            <a:xfrm flipH="1">
              <a:off x="8674217" y="3607266"/>
              <a:ext cx="1069004" cy="184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34D1648E-A7AF-45B6-A85C-84A699A31D7C}"/>
                </a:ext>
              </a:extLst>
            </p:cNvPr>
            <p:cNvCxnSpPr/>
            <p:nvPr/>
          </p:nvCxnSpPr>
          <p:spPr>
            <a:xfrm>
              <a:off x="9743221" y="3607266"/>
              <a:ext cx="973122" cy="184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표 31">
            <a:extLst>
              <a:ext uri="{FF2B5EF4-FFF2-40B4-BE49-F238E27FC236}">
                <a16:creationId xmlns:a16="http://schemas.microsoft.com/office/drawing/2014/main" id="{DFC6ED18-8EFC-485F-9EC0-4EA67806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07567"/>
              </p:ext>
            </p:extLst>
          </p:nvPr>
        </p:nvGraphicFramePr>
        <p:xfrm>
          <a:off x="3553056" y="4110525"/>
          <a:ext cx="8128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399814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845141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82253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779919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7482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직위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성명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주요업무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전화번호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25674"/>
                  </a:ext>
                </a:extLst>
              </a:tr>
              <a:tr h="206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예술인지원센터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센터장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강두용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73622"/>
                  </a:ext>
                </a:extLst>
              </a:tr>
              <a:tr h="206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창작창업지원팀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팀장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표승우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575236"/>
                  </a:ext>
                </a:extLst>
              </a:tr>
              <a:tr h="206947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창업지원 분야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정슬기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505590"/>
                  </a:ext>
                </a:extLst>
              </a:tr>
              <a:tr h="20694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김숙현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34735"/>
                  </a:ext>
                </a:extLst>
              </a:tr>
              <a:tr h="206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창작지원 분야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김유리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4503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A70FC3E-CFFD-421B-A94D-0612EFD042D0}"/>
              </a:ext>
            </a:extLst>
          </p:cNvPr>
          <p:cNvSpPr txBox="1"/>
          <p:nvPr/>
        </p:nvSpPr>
        <p:spPr>
          <a:xfrm>
            <a:off x="510944" y="1391681"/>
            <a:ext cx="202331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err="1"/>
              <a:t>ArtLab</a:t>
            </a:r>
            <a:r>
              <a:rPr lang="en-US" altLang="ko-KR" sz="1600" dirty="0"/>
              <a:t>:</a:t>
            </a:r>
            <a:r>
              <a:rPr lang="ko-KR" altLang="en-US" sz="1600" dirty="0"/>
              <a:t>범어 소개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소개</a:t>
            </a:r>
            <a:r>
              <a:rPr lang="en-US" altLang="ko-KR" sz="1600" dirty="0"/>
              <a:t>,</a:t>
            </a:r>
            <a:r>
              <a:rPr lang="ko-KR" altLang="en-US" sz="1600" dirty="0"/>
              <a:t>연혁</a:t>
            </a:r>
            <a:r>
              <a:rPr lang="en-US" altLang="ko-KR" sz="1600" dirty="0"/>
              <a:t>,CI)</a:t>
            </a:r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관람안내</a:t>
            </a: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운영시간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시설안내</a:t>
            </a:r>
            <a:endParaRPr lang="en-US" altLang="ko-KR" sz="1600" dirty="0"/>
          </a:p>
          <a:p>
            <a:r>
              <a:rPr lang="ko-KR" altLang="en-US" sz="1600" dirty="0"/>
              <a:t>→ 창작 </a:t>
            </a:r>
            <a:r>
              <a:rPr lang="en-US" altLang="ko-KR" sz="1600" dirty="0"/>
              <a:t>: </a:t>
            </a:r>
          </a:p>
          <a:p>
            <a:r>
              <a:rPr lang="ko-KR" altLang="en-US" sz="1600" dirty="0"/>
              <a:t>  </a:t>
            </a:r>
            <a:r>
              <a:rPr lang="ko-KR" altLang="en-US" sz="1400" dirty="0"/>
              <a:t>스페이스</a:t>
            </a:r>
            <a:r>
              <a:rPr lang="en-US" altLang="ko-KR" sz="1400" dirty="0"/>
              <a:t>, </a:t>
            </a:r>
            <a:r>
              <a:rPr lang="ko-KR" altLang="en-US" sz="1400" dirty="0"/>
              <a:t>스튜디오</a:t>
            </a:r>
            <a:endParaRPr lang="en-US" altLang="ko-KR" sz="1400" dirty="0"/>
          </a:p>
          <a:p>
            <a:r>
              <a:rPr lang="ko-KR" altLang="en-US" sz="1400" dirty="0"/>
              <a:t>  오픈갤러리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체험실</a:t>
            </a:r>
            <a:endParaRPr lang="en-US" altLang="ko-KR" sz="1400" dirty="0"/>
          </a:p>
          <a:p>
            <a:r>
              <a:rPr lang="ko-KR" altLang="en-US" sz="1600" dirty="0"/>
              <a:t>→ 창업 </a:t>
            </a:r>
            <a:r>
              <a:rPr lang="en-US" altLang="ko-KR" sz="1600" dirty="0"/>
              <a:t>: </a:t>
            </a:r>
          </a:p>
          <a:p>
            <a:r>
              <a:rPr lang="ko-KR" altLang="en-US" sz="1400" dirty="0"/>
              <a:t>공유오피스</a:t>
            </a:r>
            <a:r>
              <a:rPr lang="en-US" altLang="ko-KR" sz="1400" dirty="0"/>
              <a:t>,</a:t>
            </a:r>
            <a:r>
              <a:rPr lang="ko-KR" altLang="en-US" sz="1400" dirty="0" err="1"/>
              <a:t>레지던시</a:t>
            </a:r>
            <a:r>
              <a:rPr lang="en-US" altLang="ko-KR" sz="1400" dirty="0"/>
              <a:t>,</a:t>
            </a:r>
          </a:p>
          <a:p>
            <a:r>
              <a:rPr lang="ko-KR" altLang="en-US" sz="1400" dirty="0"/>
              <a:t>등</a:t>
            </a:r>
            <a:endParaRPr lang="en-US" altLang="ko-KR" sz="14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운영하는 사람들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오시는길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>
                <a:solidFill>
                  <a:srgbClr val="FF0000"/>
                </a:solidFill>
              </a:rPr>
              <a:t>행정서비스</a:t>
            </a:r>
            <a:r>
              <a:rPr lang="en-US" altLang="ko-KR" sz="1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796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범어아티스트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입주예술인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F719DD-403F-43C0-B6B5-CC1E05EF63B2}"/>
              </a:ext>
            </a:extLst>
          </p:cNvPr>
          <p:cNvSpPr txBox="1"/>
          <p:nvPr/>
        </p:nvSpPr>
        <p:spPr>
          <a:xfrm>
            <a:off x="3364620" y="2222331"/>
            <a:ext cx="451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2020.10-2021.10 (</a:t>
            </a:r>
            <a:r>
              <a:rPr lang="ko-KR" altLang="en-US" dirty="0"/>
              <a:t>현재입주작가 기본노출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03DB08-9007-4AB0-AFA4-20D257406949}"/>
              </a:ext>
            </a:extLst>
          </p:cNvPr>
          <p:cNvSpPr/>
          <p:nvPr/>
        </p:nvSpPr>
        <p:spPr>
          <a:xfrm>
            <a:off x="3364620" y="2995053"/>
            <a:ext cx="2386275" cy="16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대표 이미지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CB114E7-D168-4B50-B3EB-6958E2FB86E2}"/>
              </a:ext>
            </a:extLst>
          </p:cNvPr>
          <p:cNvSpPr/>
          <p:nvPr/>
        </p:nvSpPr>
        <p:spPr>
          <a:xfrm>
            <a:off x="6339209" y="2995053"/>
            <a:ext cx="5343861" cy="16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dirty="0"/>
              <a:t>이력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진행 클래스 안내</a:t>
            </a:r>
            <a:r>
              <a:rPr lang="en-US" altLang="ko-KR" dirty="0"/>
              <a:t>(</a:t>
            </a:r>
            <a:r>
              <a:rPr lang="ko-KR" altLang="en-US" dirty="0"/>
              <a:t>아트클래스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    </a:t>
            </a:r>
            <a:r>
              <a:rPr lang="en-US" altLang="ko-KR" sz="1200" dirty="0"/>
              <a:t>* </a:t>
            </a:r>
            <a:r>
              <a:rPr lang="ko-KR" altLang="en-US" sz="1200" dirty="0"/>
              <a:t>수업문의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범어아트스트리트</a:t>
            </a:r>
            <a:r>
              <a:rPr lang="ko-KR" altLang="en-US" sz="1200" dirty="0"/>
              <a:t> 사무실 </a:t>
            </a:r>
            <a:r>
              <a:rPr lang="en-US" altLang="ko-KR" sz="1200" dirty="0"/>
              <a:t>/ </a:t>
            </a:r>
            <a:r>
              <a:rPr lang="ko-KR" altLang="en-US" sz="1200" dirty="0"/>
              <a:t>입주작가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2355B-9337-46B5-9295-8CB0BC23705D}"/>
              </a:ext>
            </a:extLst>
          </p:cNvPr>
          <p:cNvSpPr txBox="1"/>
          <p:nvPr/>
        </p:nvSpPr>
        <p:spPr>
          <a:xfrm>
            <a:off x="3364620" y="46223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Studio 2 * * *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6289F5D-CA0A-4F5C-A4C7-29770A738893}"/>
              </a:ext>
            </a:extLst>
          </p:cNvPr>
          <p:cNvSpPr/>
          <p:nvPr/>
        </p:nvSpPr>
        <p:spPr>
          <a:xfrm>
            <a:off x="3364620" y="5060613"/>
            <a:ext cx="2386275" cy="16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대표 이미지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F946A8A-55EB-4225-A2FC-94E7BC9C32D9}"/>
              </a:ext>
            </a:extLst>
          </p:cNvPr>
          <p:cNvSpPr/>
          <p:nvPr/>
        </p:nvSpPr>
        <p:spPr>
          <a:xfrm>
            <a:off x="6318136" y="5060613"/>
            <a:ext cx="5343861" cy="16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o-KR" altLang="en-US" dirty="0"/>
              <a:t>이력</a:t>
            </a:r>
            <a:endParaRPr lang="en-US" altLang="ko-KR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진행 클래스 안내</a:t>
            </a:r>
            <a:r>
              <a:rPr lang="en-US" altLang="ko-KR" dirty="0"/>
              <a:t>(</a:t>
            </a:r>
            <a:r>
              <a:rPr lang="ko-KR" altLang="en-US" dirty="0"/>
              <a:t>아트클래스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    </a:t>
            </a:r>
            <a:r>
              <a:rPr lang="en-US" altLang="ko-KR" sz="1200" dirty="0"/>
              <a:t>* </a:t>
            </a:r>
            <a:r>
              <a:rPr lang="ko-KR" altLang="en-US" sz="1200" dirty="0"/>
              <a:t>수업문의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범어아트스트리트</a:t>
            </a:r>
            <a:r>
              <a:rPr lang="ko-KR" altLang="en-US" sz="1200" dirty="0"/>
              <a:t> 사무실 </a:t>
            </a:r>
            <a:r>
              <a:rPr lang="en-US" altLang="ko-KR" sz="1200" dirty="0"/>
              <a:t>/ </a:t>
            </a:r>
            <a:r>
              <a:rPr lang="ko-KR" altLang="en-US" sz="1200" dirty="0"/>
              <a:t>입주작가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FC0DB-A741-4B5C-92FE-1C48FDE38A27}"/>
              </a:ext>
            </a:extLst>
          </p:cNvPr>
          <p:cNvSpPr txBox="1"/>
          <p:nvPr/>
        </p:nvSpPr>
        <p:spPr>
          <a:xfrm>
            <a:off x="515753" y="1701544"/>
            <a:ext cx="20136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/>
              <a:t>2020.10-2021.10</a:t>
            </a:r>
          </a:p>
          <a:p>
            <a:r>
              <a:rPr lang="en-US" altLang="ko-KR" sz="1600" dirty="0"/>
              <a:t>(</a:t>
            </a:r>
            <a:r>
              <a:rPr lang="ko-KR" altLang="en-US" sz="1600" dirty="0"/>
              <a:t>메인 기본노출</a:t>
            </a:r>
            <a:r>
              <a:rPr lang="en-US" altLang="ko-KR" sz="1600" dirty="0"/>
              <a:t>)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pPr marL="285750" indent="-285750">
              <a:buFontTx/>
              <a:buChar char="-"/>
            </a:pPr>
            <a:r>
              <a:rPr lang="en-US" altLang="ko-KR" sz="1600" dirty="0"/>
              <a:t>2019.10-2020.10</a:t>
            </a:r>
          </a:p>
          <a:p>
            <a:endParaRPr lang="en-US" altLang="ko-KR" sz="1600" dirty="0"/>
          </a:p>
          <a:p>
            <a:r>
              <a:rPr lang="ko-KR" altLang="en-US" sz="1600" dirty="0">
                <a:solidFill>
                  <a:srgbClr val="FF0000"/>
                </a:solidFill>
              </a:rPr>
              <a:t>과거 입주작가는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리스트로만 작성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2FFEACB-E4B5-402A-9267-58C9E89706A8}"/>
              </a:ext>
            </a:extLst>
          </p:cNvPr>
          <p:cNvSpPr/>
          <p:nvPr/>
        </p:nvSpPr>
        <p:spPr>
          <a:xfrm>
            <a:off x="3505128" y="337141"/>
            <a:ext cx="8449183" cy="16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/>
              <a:t>&lt;</a:t>
            </a:r>
            <a:r>
              <a:rPr lang="ko-KR" altLang="en-US" sz="1200" dirty="0"/>
              <a:t>사업소개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-</a:t>
            </a:r>
            <a:r>
              <a:rPr lang="ko-KR" altLang="en-US" sz="1200" dirty="0"/>
              <a:t>프로그램  </a:t>
            </a:r>
            <a:r>
              <a:rPr lang="en-US" altLang="ko-KR" sz="1200" dirty="0"/>
              <a:t>: </a:t>
            </a:r>
            <a:r>
              <a:rPr lang="ko-KR" altLang="en-US" sz="1200" dirty="0"/>
              <a:t>윈도우갤러리</a:t>
            </a:r>
            <a:r>
              <a:rPr lang="en-US" altLang="ko-KR" sz="1200" dirty="0"/>
              <a:t>, </a:t>
            </a:r>
            <a:r>
              <a:rPr lang="ko-KR" altLang="en-US" sz="1200" dirty="0"/>
              <a:t>교육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아트위크</a:t>
            </a:r>
            <a:r>
              <a:rPr lang="ko-KR" altLang="en-US" sz="1200" dirty="0"/>
              <a:t> 등</a:t>
            </a:r>
          </a:p>
        </p:txBody>
      </p:sp>
    </p:spTree>
    <p:extLst>
      <p:ext uri="{BB962C8B-B14F-4D97-AF65-F5344CB8AC3E}">
        <p14:creationId xmlns:p14="http://schemas.microsoft.com/office/powerpoint/2010/main" val="35113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241457D-1F30-4F43-890F-47ACAF1CEB70}"/>
              </a:ext>
            </a:extLst>
          </p:cNvPr>
          <p:cNvGrpSpPr/>
          <p:nvPr/>
        </p:nvGrpSpPr>
        <p:grpSpPr>
          <a:xfrm>
            <a:off x="3748059" y="578840"/>
            <a:ext cx="7681833" cy="2843868"/>
            <a:chOff x="3713529" y="2355208"/>
            <a:chExt cx="7681833" cy="2843868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2064B9A-AC8F-43B8-BD45-CCB5F3DB3A47}"/>
                </a:ext>
              </a:extLst>
            </p:cNvPr>
            <p:cNvGrpSpPr/>
            <p:nvPr/>
          </p:nvGrpSpPr>
          <p:grpSpPr>
            <a:xfrm>
              <a:off x="6363210" y="2355208"/>
              <a:ext cx="2382471" cy="2843868"/>
              <a:chOff x="6542290" y="2271318"/>
              <a:chExt cx="2382471" cy="2843868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3A82E1F2-41AC-4BF3-8EA2-3B30D79167F0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AEB0E2-B8D8-4662-91B6-7B5F7D1C245C}"/>
                  </a:ext>
                </a:extLst>
              </p:cNvPr>
              <p:cNvSpPr txBox="1"/>
              <p:nvPr/>
            </p:nvSpPr>
            <p:spPr>
              <a:xfrm>
                <a:off x="7370825" y="34290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포스터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C8FFFB8B-4CFF-4FCD-971E-540739F8E58D}"/>
                </a:ext>
              </a:extLst>
            </p:cNvPr>
            <p:cNvGrpSpPr/>
            <p:nvPr/>
          </p:nvGrpSpPr>
          <p:grpSpPr>
            <a:xfrm>
              <a:off x="3713529" y="2355208"/>
              <a:ext cx="2382471" cy="2843868"/>
              <a:chOff x="6542290" y="2271318"/>
              <a:chExt cx="2382471" cy="2843868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AA3A330C-3A4C-4FA2-A6EA-C5A60F1DCFB8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BE3091C-29A5-45EA-954A-25CFDA645BE0}"/>
                  </a:ext>
                </a:extLst>
              </p:cNvPr>
              <p:cNvSpPr txBox="1"/>
              <p:nvPr/>
            </p:nvSpPr>
            <p:spPr>
              <a:xfrm>
                <a:off x="7370824" y="34290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포스터</a:t>
                </a: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3A2FF882-9674-41EB-8ECD-1619394F3EA4}"/>
                </a:ext>
              </a:extLst>
            </p:cNvPr>
            <p:cNvGrpSpPr/>
            <p:nvPr/>
          </p:nvGrpSpPr>
          <p:grpSpPr>
            <a:xfrm>
              <a:off x="9012891" y="2355208"/>
              <a:ext cx="2382471" cy="2843868"/>
              <a:chOff x="6542290" y="2271318"/>
              <a:chExt cx="2382471" cy="2843868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8E1E55C9-83B9-4A68-9E8B-1FCE94D5681C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1B43C40-D457-4A23-8430-2E797788E6E2}"/>
                  </a:ext>
                </a:extLst>
              </p:cNvPr>
              <p:cNvSpPr txBox="1"/>
              <p:nvPr/>
            </p:nvSpPr>
            <p:spPr>
              <a:xfrm>
                <a:off x="7370824" y="34290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포스터</a:t>
                </a: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2E6294F-1AA1-481F-8A86-83058F23127E}"/>
              </a:ext>
            </a:extLst>
          </p:cNvPr>
          <p:cNvSpPr/>
          <p:nvPr/>
        </p:nvSpPr>
        <p:spPr>
          <a:xfrm>
            <a:off x="3678997" y="5020811"/>
            <a:ext cx="7750895" cy="12331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C2540-C288-4B7B-9259-60FF1A5A0F0A}"/>
              </a:ext>
            </a:extLst>
          </p:cNvPr>
          <p:cNvSpPr txBox="1"/>
          <p:nvPr/>
        </p:nvSpPr>
        <p:spPr>
          <a:xfrm>
            <a:off x="6344929" y="5452736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클릭하면</a:t>
            </a:r>
            <a:r>
              <a:rPr lang="en-US" altLang="ko-KR" dirty="0"/>
              <a:t>,</a:t>
            </a:r>
            <a:r>
              <a:rPr lang="ko-KR" altLang="en-US" dirty="0"/>
              <a:t> 전시 상세 내용</a:t>
            </a:r>
            <a:endParaRPr lang="en-US" altLang="ko-KR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F35F578-A1B0-40D9-A452-F7CEBF0A1AF6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전시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2FD26-993B-49ED-9153-4127D30821B0}"/>
              </a:ext>
            </a:extLst>
          </p:cNvPr>
          <p:cNvSpPr txBox="1"/>
          <p:nvPr/>
        </p:nvSpPr>
        <p:spPr>
          <a:xfrm>
            <a:off x="399786" y="1549582"/>
            <a:ext cx="22901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현재전시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지난전시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예정전시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r>
              <a:rPr lang="en-US" altLang="ko-KR" sz="1600" dirty="0"/>
              <a:t>(</a:t>
            </a:r>
            <a:r>
              <a:rPr lang="ko-KR" altLang="en-US" sz="1600" dirty="0" err="1"/>
              <a:t>범어길프로젝트</a:t>
            </a:r>
            <a:r>
              <a:rPr lang="en-US" altLang="ko-KR" sz="1600" dirty="0"/>
              <a:t>,</a:t>
            </a:r>
          </a:p>
          <a:p>
            <a:r>
              <a:rPr lang="ko-KR" altLang="en-US" sz="1600" dirty="0"/>
              <a:t>커브</a:t>
            </a:r>
            <a:r>
              <a:rPr lang="en-US" altLang="ko-KR" sz="1600" dirty="0"/>
              <a:t>2410,</a:t>
            </a:r>
            <a:r>
              <a:rPr lang="ko-KR" altLang="en-US" sz="1600" dirty="0"/>
              <a:t>오픈갤러리</a:t>
            </a:r>
            <a:r>
              <a:rPr lang="en-US" altLang="ko-KR" sz="1600" dirty="0"/>
              <a:t>, </a:t>
            </a:r>
            <a:r>
              <a:rPr lang="ko-KR" altLang="en-US" sz="1600" dirty="0"/>
              <a:t>입주작가 윈도우</a:t>
            </a:r>
            <a:r>
              <a:rPr lang="en-US" altLang="ko-KR" sz="1600" dirty="0"/>
              <a:t>,</a:t>
            </a:r>
          </a:p>
          <a:p>
            <a:r>
              <a:rPr lang="ko-KR" altLang="en-US" sz="1600" dirty="0"/>
              <a:t>입주작가교류전시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r>
              <a:rPr lang="ko-KR" altLang="en-US" sz="1600" dirty="0" err="1">
                <a:solidFill>
                  <a:srgbClr val="FF0000"/>
                </a:solidFill>
              </a:rPr>
              <a:t>전시별</a:t>
            </a:r>
            <a:r>
              <a:rPr lang="ko-KR" altLang="en-US" sz="1600" dirty="0">
                <a:solidFill>
                  <a:srgbClr val="FF0000"/>
                </a:solidFill>
              </a:rPr>
              <a:t> 카테고리를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ko-KR" altLang="en-US" sz="1600" dirty="0">
                <a:solidFill>
                  <a:srgbClr val="FF0000"/>
                </a:solidFill>
              </a:rPr>
              <a:t>살릴 수 있는 방법</a:t>
            </a:r>
            <a:r>
              <a:rPr lang="en-US" altLang="ko-KR" sz="16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73D9226-542F-46E1-B807-B0C4D47AF2AC}"/>
              </a:ext>
            </a:extLst>
          </p:cNvPr>
          <p:cNvGrpSpPr/>
          <p:nvPr/>
        </p:nvGrpSpPr>
        <p:grpSpPr>
          <a:xfrm>
            <a:off x="3748058" y="3568096"/>
            <a:ext cx="7681833" cy="824502"/>
            <a:chOff x="3713529" y="2355208"/>
            <a:chExt cx="7681833" cy="284386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3680F58-6810-4619-AF27-6BF1933056F1}"/>
                </a:ext>
              </a:extLst>
            </p:cNvPr>
            <p:cNvGrpSpPr/>
            <p:nvPr/>
          </p:nvGrpSpPr>
          <p:grpSpPr>
            <a:xfrm>
              <a:off x="6363210" y="2355208"/>
              <a:ext cx="2382471" cy="2843868"/>
              <a:chOff x="6542290" y="2271318"/>
              <a:chExt cx="2382471" cy="2843868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70CB0504-EAF2-4385-A815-14EDAA13A7E0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310C19-B384-446D-B092-2C62DF914F90}"/>
                  </a:ext>
                </a:extLst>
              </p:cNvPr>
              <p:cNvSpPr txBox="1"/>
              <p:nvPr/>
            </p:nvSpPr>
            <p:spPr>
              <a:xfrm>
                <a:off x="7099117" y="3428999"/>
                <a:ext cx="1420582" cy="127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간단한 설명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C999ED0-1639-4057-8B3E-0F6FAD47C3A2}"/>
                </a:ext>
              </a:extLst>
            </p:cNvPr>
            <p:cNvGrpSpPr/>
            <p:nvPr/>
          </p:nvGrpSpPr>
          <p:grpSpPr>
            <a:xfrm>
              <a:off x="3713529" y="2355208"/>
              <a:ext cx="2382471" cy="2843868"/>
              <a:chOff x="6542290" y="2271318"/>
              <a:chExt cx="2382471" cy="2843868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AFE1E37F-A00B-4159-B54D-0E1200FBC6FE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94BDE1-518B-4A80-9F09-818AE5DB4782}"/>
                  </a:ext>
                </a:extLst>
              </p:cNvPr>
              <p:cNvSpPr txBox="1"/>
              <p:nvPr/>
            </p:nvSpPr>
            <p:spPr>
              <a:xfrm>
                <a:off x="7099116" y="3428999"/>
                <a:ext cx="1420582" cy="127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간단한 설명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7E8ABAE-D8C5-43C1-A444-BBEE38D44853}"/>
                </a:ext>
              </a:extLst>
            </p:cNvPr>
            <p:cNvGrpSpPr/>
            <p:nvPr/>
          </p:nvGrpSpPr>
          <p:grpSpPr>
            <a:xfrm>
              <a:off x="9012891" y="2355208"/>
              <a:ext cx="2382471" cy="2843868"/>
              <a:chOff x="6542290" y="2271318"/>
              <a:chExt cx="2382471" cy="2843868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D7481A7-DC99-4169-9A93-89B5693141C4}"/>
                  </a:ext>
                </a:extLst>
              </p:cNvPr>
              <p:cNvSpPr/>
              <p:nvPr/>
            </p:nvSpPr>
            <p:spPr>
              <a:xfrm>
                <a:off x="6542290" y="2271318"/>
                <a:ext cx="2382471" cy="28438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409440-66CA-4DED-A85B-EC9B2126CEF4}"/>
                  </a:ext>
                </a:extLst>
              </p:cNvPr>
              <p:cNvSpPr txBox="1"/>
              <p:nvPr/>
            </p:nvSpPr>
            <p:spPr>
              <a:xfrm>
                <a:off x="7099115" y="3428999"/>
                <a:ext cx="1420582" cy="127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dirty="0"/>
                  <a:t>간단한 설명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00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교육</a:t>
            </a:r>
            <a:r>
              <a:rPr lang="en-US" altLang="ko-KR" sz="2400" dirty="0">
                <a:solidFill>
                  <a:schemeClr val="tx1"/>
                </a:solidFill>
              </a:rPr>
              <a:t>/</a:t>
            </a:r>
            <a:r>
              <a:rPr lang="ko-KR" altLang="en-US" sz="2400" dirty="0">
                <a:solidFill>
                  <a:schemeClr val="tx1"/>
                </a:solidFill>
              </a:rPr>
              <a:t>행사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E5B67BA-3D61-4345-99A7-701248027386}"/>
              </a:ext>
            </a:extLst>
          </p:cNvPr>
          <p:cNvGrpSpPr/>
          <p:nvPr/>
        </p:nvGrpSpPr>
        <p:grpSpPr>
          <a:xfrm>
            <a:off x="5318892" y="4653585"/>
            <a:ext cx="4786166" cy="1839780"/>
            <a:chOff x="5188089" y="4644910"/>
            <a:chExt cx="4786166" cy="1839780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1834335-DEBD-4565-A978-AF39212A923D}"/>
                </a:ext>
              </a:extLst>
            </p:cNvPr>
            <p:cNvSpPr/>
            <p:nvPr/>
          </p:nvSpPr>
          <p:spPr>
            <a:xfrm>
              <a:off x="5188089" y="4644910"/>
              <a:ext cx="4786166" cy="783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C0F77984-9B60-41D0-A17A-2DFA4288EF82}"/>
                </a:ext>
              </a:extLst>
            </p:cNvPr>
            <p:cNvSpPr/>
            <p:nvPr/>
          </p:nvSpPr>
          <p:spPr>
            <a:xfrm>
              <a:off x="5188089" y="5701506"/>
              <a:ext cx="4786166" cy="783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50743A9-C723-45A2-923A-7937871F56DB}"/>
              </a:ext>
            </a:extLst>
          </p:cNvPr>
          <p:cNvGrpSpPr/>
          <p:nvPr/>
        </p:nvGrpSpPr>
        <p:grpSpPr>
          <a:xfrm>
            <a:off x="3380132" y="1421231"/>
            <a:ext cx="1996330" cy="3558138"/>
            <a:chOff x="570451" y="1400961"/>
            <a:chExt cx="2046914" cy="4647501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A749D6AB-E4C5-40FF-B83C-078C1031B697}"/>
                </a:ext>
              </a:extLst>
            </p:cNvPr>
            <p:cNvSpPr/>
            <p:nvPr/>
          </p:nvSpPr>
          <p:spPr>
            <a:xfrm>
              <a:off x="662730" y="1568740"/>
              <a:ext cx="1820411" cy="1837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프로그램</a:t>
              </a:r>
              <a:endParaRPr lang="en-US" altLang="ko-KR" dirty="0"/>
            </a:p>
            <a:p>
              <a:pPr algn="ctr"/>
              <a:r>
                <a:rPr lang="ko-KR" altLang="en-US" dirty="0"/>
                <a:t>이미지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AAF49BB9-7728-46EC-860B-441847AB7529}"/>
                </a:ext>
              </a:extLst>
            </p:cNvPr>
            <p:cNvGrpSpPr/>
            <p:nvPr/>
          </p:nvGrpSpPr>
          <p:grpSpPr>
            <a:xfrm>
              <a:off x="570451" y="1400961"/>
              <a:ext cx="2046914" cy="4647501"/>
              <a:chOff x="755009" y="1233182"/>
              <a:chExt cx="2046914" cy="4647501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86AEFCEE-F6FF-4818-949A-D75D5E217CE0}"/>
                  </a:ext>
                </a:extLst>
              </p:cNvPr>
              <p:cNvSpPr/>
              <p:nvPr/>
            </p:nvSpPr>
            <p:spPr>
              <a:xfrm>
                <a:off x="755009" y="1233182"/>
                <a:ext cx="2046914" cy="46475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D49AC0-FAC3-4FE5-B5F4-9D11B6978A0C}"/>
                  </a:ext>
                </a:extLst>
              </p:cNvPr>
              <p:cNvSpPr txBox="1"/>
              <p:nvPr/>
            </p:nvSpPr>
            <p:spPr>
              <a:xfrm>
                <a:off x="1098958" y="3619851"/>
                <a:ext cx="118173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제목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수업일자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소요시간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수업내용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수업비용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기타 공지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endParaRPr lang="en-US" altLang="ko-KR" sz="1200" dirty="0"/>
              </a:p>
              <a:p>
                <a:r>
                  <a:rPr lang="en-US" altLang="ko-KR" sz="1200" dirty="0"/>
                  <a:t>    [</a:t>
                </a:r>
                <a:r>
                  <a:rPr lang="ko-KR" altLang="en-US" sz="1200" dirty="0"/>
                  <a:t>신청하기</a:t>
                </a:r>
                <a:r>
                  <a:rPr lang="en-US" altLang="ko-KR" sz="1200" dirty="0"/>
                  <a:t>]</a:t>
                </a: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14922AC-E97D-456C-A45E-50E117DE9717}"/>
              </a:ext>
            </a:extLst>
          </p:cNvPr>
          <p:cNvGrpSpPr/>
          <p:nvPr/>
        </p:nvGrpSpPr>
        <p:grpSpPr>
          <a:xfrm>
            <a:off x="5521297" y="1449486"/>
            <a:ext cx="1996330" cy="3558137"/>
            <a:chOff x="570451" y="1400961"/>
            <a:chExt cx="2046914" cy="4647501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3631DA78-C9A2-4900-966C-AF0B0645ECD2}"/>
                </a:ext>
              </a:extLst>
            </p:cNvPr>
            <p:cNvSpPr/>
            <p:nvPr/>
          </p:nvSpPr>
          <p:spPr>
            <a:xfrm>
              <a:off x="662730" y="1568740"/>
              <a:ext cx="1820411" cy="1837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프로그램</a:t>
              </a:r>
              <a:endParaRPr lang="en-US" altLang="ko-KR" dirty="0"/>
            </a:p>
            <a:p>
              <a:pPr algn="ctr"/>
              <a:r>
                <a:rPr lang="ko-KR" altLang="en-US" dirty="0"/>
                <a:t>이미지</a:t>
              </a: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FE8FED75-E802-44AC-B5E3-CC153CAF5D0B}"/>
                </a:ext>
              </a:extLst>
            </p:cNvPr>
            <p:cNvGrpSpPr/>
            <p:nvPr/>
          </p:nvGrpSpPr>
          <p:grpSpPr>
            <a:xfrm>
              <a:off x="570451" y="1400961"/>
              <a:ext cx="2046914" cy="4647501"/>
              <a:chOff x="755009" y="1233182"/>
              <a:chExt cx="2046914" cy="4647501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D38F0B73-6E42-4646-8421-33C300251079}"/>
                  </a:ext>
                </a:extLst>
              </p:cNvPr>
              <p:cNvSpPr/>
              <p:nvPr/>
            </p:nvSpPr>
            <p:spPr>
              <a:xfrm>
                <a:off x="755009" y="1233182"/>
                <a:ext cx="2046914" cy="46475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79FF6C-F98D-42FD-A938-0373D7F85656}"/>
                  </a:ext>
                </a:extLst>
              </p:cNvPr>
              <p:cNvSpPr txBox="1"/>
              <p:nvPr/>
            </p:nvSpPr>
            <p:spPr>
              <a:xfrm>
                <a:off x="1098958" y="3619851"/>
                <a:ext cx="118173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제목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수업일자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소요시간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수업내용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수업비용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기타 공지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endParaRPr lang="en-US" altLang="ko-KR" sz="1200" dirty="0"/>
              </a:p>
              <a:p>
                <a:r>
                  <a:rPr lang="en-US" altLang="ko-KR" sz="1200" dirty="0"/>
                  <a:t>    [</a:t>
                </a:r>
                <a:r>
                  <a:rPr lang="ko-KR" altLang="en-US" sz="1200" dirty="0"/>
                  <a:t>신청하기</a:t>
                </a:r>
                <a:r>
                  <a:rPr lang="en-US" altLang="ko-KR" sz="1200" dirty="0"/>
                  <a:t>]</a:t>
                </a: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84319A7-1E70-4EDB-8BED-2FC7391CDC48}"/>
              </a:ext>
            </a:extLst>
          </p:cNvPr>
          <p:cNvGrpSpPr/>
          <p:nvPr/>
        </p:nvGrpSpPr>
        <p:grpSpPr>
          <a:xfrm>
            <a:off x="7737481" y="1492022"/>
            <a:ext cx="1996330" cy="3567241"/>
            <a:chOff x="570451" y="1400961"/>
            <a:chExt cx="2046914" cy="4647501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7C16481D-F256-49DD-89B6-0848AAB9183F}"/>
                </a:ext>
              </a:extLst>
            </p:cNvPr>
            <p:cNvSpPr/>
            <p:nvPr/>
          </p:nvSpPr>
          <p:spPr>
            <a:xfrm>
              <a:off x="662730" y="1568740"/>
              <a:ext cx="1820411" cy="1837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프로그램</a:t>
              </a:r>
              <a:endParaRPr lang="en-US" altLang="ko-KR" dirty="0"/>
            </a:p>
            <a:p>
              <a:pPr algn="ctr"/>
              <a:r>
                <a:rPr lang="ko-KR" altLang="en-US" dirty="0"/>
                <a:t>이미지</a:t>
              </a: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62262F0-D44E-47FE-82FA-E7DB1B6B107D}"/>
                </a:ext>
              </a:extLst>
            </p:cNvPr>
            <p:cNvGrpSpPr/>
            <p:nvPr/>
          </p:nvGrpSpPr>
          <p:grpSpPr>
            <a:xfrm>
              <a:off x="570451" y="1400961"/>
              <a:ext cx="2046914" cy="4647501"/>
              <a:chOff x="755009" y="1233182"/>
              <a:chExt cx="2046914" cy="4647501"/>
            </a:xfrm>
          </p:grpSpPr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92AB66B0-C174-48E1-8161-DB7090A18DDD}"/>
                  </a:ext>
                </a:extLst>
              </p:cNvPr>
              <p:cNvSpPr/>
              <p:nvPr/>
            </p:nvSpPr>
            <p:spPr>
              <a:xfrm>
                <a:off x="755009" y="1233182"/>
                <a:ext cx="2046914" cy="46475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5D28B7-95E1-454A-8B89-D148D08AE9F5}"/>
                  </a:ext>
                </a:extLst>
              </p:cNvPr>
              <p:cNvSpPr txBox="1"/>
              <p:nvPr/>
            </p:nvSpPr>
            <p:spPr>
              <a:xfrm>
                <a:off x="1098958" y="3619851"/>
                <a:ext cx="118173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제목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수업일자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소요시간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수업내용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수업비용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기타 공지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endParaRPr lang="en-US" altLang="ko-KR" sz="1200" dirty="0"/>
              </a:p>
              <a:p>
                <a:r>
                  <a:rPr lang="en-US" altLang="ko-KR" sz="1200" dirty="0"/>
                  <a:t>    [</a:t>
                </a:r>
                <a:r>
                  <a:rPr lang="ko-KR" altLang="en-US" sz="1200" dirty="0"/>
                  <a:t>신청하기</a:t>
                </a:r>
                <a:r>
                  <a:rPr lang="en-US" altLang="ko-KR" sz="1200" dirty="0"/>
                  <a:t>]</a:t>
                </a: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FDC30D4-742E-4D71-B713-235FC6AE604C}"/>
              </a:ext>
            </a:extLst>
          </p:cNvPr>
          <p:cNvGrpSpPr/>
          <p:nvPr/>
        </p:nvGrpSpPr>
        <p:grpSpPr>
          <a:xfrm>
            <a:off x="9953665" y="1540315"/>
            <a:ext cx="1996330" cy="3567241"/>
            <a:chOff x="570451" y="1400961"/>
            <a:chExt cx="2046914" cy="4647501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53510C7B-4BA2-4ECF-953A-7980DBAC1C0A}"/>
                </a:ext>
              </a:extLst>
            </p:cNvPr>
            <p:cNvSpPr/>
            <p:nvPr/>
          </p:nvSpPr>
          <p:spPr>
            <a:xfrm>
              <a:off x="662730" y="1568740"/>
              <a:ext cx="1820411" cy="18371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프로그램</a:t>
              </a:r>
              <a:endParaRPr lang="en-US" altLang="ko-KR" dirty="0"/>
            </a:p>
            <a:p>
              <a:pPr algn="ctr"/>
              <a:r>
                <a:rPr lang="ko-KR" altLang="en-US" dirty="0"/>
                <a:t>이미지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FD5507D5-C831-4C11-9BCA-2D70C90894E5}"/>
                </a:ext>
              </a:extLst>
            </p:cNvPr>
            <p:cNvGrpSpPr/>
            <p:nvPr/>
          </p:nvGrpSpPr>
          <p:grpSpPr>
            <a:xfrm>
              <a:off x="570451" y="1400961"/>
              <a:ext cx="2046914" cy="4647501"/>
              <a:chOff x="755009" y="1233182"/>
              <a:chExt cx="2046914" cy="4647501"/>
            </a:xfrm>
          </p:grpSpPr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B0ECCAD6-C3BF-4ED6-BDCB-240405325995}"/>
                  </a:ext>
                </a:extLst>
              </p:cNvPr>
              <p:cNvSpPr/>
              <p:nvPr/>
            </p:nvSpPr>
            <p:spPr>
              <a:xfrm>
                <a:off x="755009" y="1233182"/>
                <a:ext cx="2046914" cy="464750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6E0E812-4D84-4701-A66A-C718ECBEC27B}"/>
                  </a:ext>
                </a:extLst>
              </p:cNvPr>
              <p:cNvSpPr txBox="1"/>
              <p:nvPr/>
            </p:nvSpPr>
            <p:spPr>
              <a:xfrm>
                <a:off x="1098958" y="3619851"/>
                <a:ext cx="118173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제목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수업일자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소요시간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수업내용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수업비용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r>
                  <a:rPr lang="ko-KR" altLang="en-US" sz="1200" dirty="0"/>
                  <a:t>기타 공지</a:t>
                </a:r>
                <a:endParaRPr lang="en-US" altLang="ko-KR" sz="1200" dirty="0"/>
              </a:p>
              <a:p>
                <a:pPr marL="285750" indent="-285750">
                  <a:buFontTx/>
                  <a:buChar char="-"/>
                </a:pPr>
                <a:endParaRPr lang="en-US" altLang="ko-KR" sz="1200" dirty="0"/>
              </a:p>
              <a:p>
                <a:r>
                  <a:rPr lang="en-US" altLang="ko-KR" sz="1200" dirty="0"/>
                  <a:t>    [</a:t>
                </a:r>
                <a:r>
                  <a:rPr lang="ko-KR" altLang="en-US" sz="1200" dirty="0"/>
                  <a:t>신청하기</a:t>
                </a:r>
                <a:r>
                  <a:rPr lang="en-US" altLang="ko-KR" sz="1200" dirty="0"/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2E2BB93-AF4F-4338-8FD9-DC4645BF6E58}"/>
              </a:ext>
            </a:extLst>
          </p:cNvPr>
          <p:cNvSpPr txBox="1"/>
          <p:nvPr/>
        </p:nvSpPr>
        <p:spPr>
          <a:xfrm>
            <a:off x="470887" y="1540315"/>
            <a:ext cx="19094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범어아트클래스</a:t>
            </a:r>
            <a:endParaRPr lang="en-US" altLang="ko-KR" sz="1600" dirty="0"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전시연계행사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이벤트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미술점빵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교육</a:t>
            </a:r>
            <a:r>
              <a:rPr lang="en-US" altLang="ko-KR" sz="1600" dirty="0"/>
              <a:t>/</a:t>
            </a:r>
            <a:r>
              <a:rPr lang="ko-KR" altLang="en-US" sz="1600" dirty="0"/>
              <a:t>행사 일정</a:t>
            </a:r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7101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8992C6-0776-4A0E-9C21-695275D345CA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교육</a:t>
            </a:r>
            <a:r>
              <a:rPr lang="en-US" altLang="ko-KR" sz="2400" dirty="0">
                <a:solidFill>
                  <a:schemeClr val="tx1"/>
                </a:solidFill>
              </a:rPr>
              <a:t>/</a:t>
            </a:r>
            <a:r>
              <a:rPr lang="ko-KR" altLang="en-US" sz="2400" dirty="0">
                <a:solidFill>
                  <a:schemeClr val="tx1"/>
                </a:solidFill>
              </a:rPr>
              <a:t>행사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007D4ED-E5D0-495A-9447-938A674F103B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C501258-A851-4CE5-8B72-5F254CAA7F97}"/>
              </a:ext>
            </a:extLst>
          </p:cNvPr>
          <p:cNvGrpSpPr/>
          <p:nvPr/>
        </p:nvGrpSpPr>
        <p:grpSpPr>
          <a:xfrm>
            <a:off x="4051883" y="157293"/>
            <a:ext cx="7172587" cy="4624432"/>
            <a:chOff x="2776756" y="303299"/>
            <a:chExt cx="6266576" cy="4432459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A25DC48E-DB45-495B-B19E-9025A1427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" t="4685" r="17479" b="17823"/>
            <a:stretch/>
          </p:blipFill>
          <p:spPr>
            <a:xfrm>
              <a:off x="2776756" y="303299"/>
              <a:ext cx="6266576" cy="4432459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1937142A-48C2-415C-A5C2-6E7D26376ADE}"/>
                </a:ext>
              </a:extLst>
            </p:cNvPr>
            <p:cNvSpPr/>
            <p:nvPr/>
          </p:nvSpPr>
          <p:spPr>
            <a:xfrm>
              <a:off x="3011648" y="2139193"/>
              <a:ext cx="5788403" cy="218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/>
                <a:t>범어길프로젝트</a:t>
              </a:r>
              <a:r>
                <a:rPr lang="ko-KR" altLang="en-US" sz="1000" dirty="0"/>
                <a:t> </a:t>
              </a:r>
              <a:r>
                <a:rPr lang="en-US" altLang="ko-KR" sz="1000" dirty="0"/>
                <a:t>1</a:t>
              </a:r>
              <a:r>
                <a:rPr lang="ko-KR" altLang="en-US" sz="1000" dirty="0"/>
                <a:t>부 </a:t>
              </a:r>
              <a:r>
                <a:rPr lang="en-US" altLang="ko-KR" sz="1000" dirty="0"/>
                <a:t>: </a:t>
              </a:r>
              <a:r>
                <a:rPr lang="ko-KR" altLang="en-US" sz="1000" dirty="0"/>
                <a:t>사유의 여정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351DA62-3449-4FC2-9D0B-DF5069CE92A0}"/>
                </a:ext>
              </a:extLst>
            </p:cNvPr>
            <p:cNvSpPr/>
            <p:nvPr/>
          </p:nvSpPr>
          <p:spPr>
            <a:xfrm>
              <a:off x="3011648" y="2894203"/>
              <a:ext cx="5788403" cy="2181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/>
            </a:p>
            <a:p>
              <a:pPr algn="ctr"/>
              <a:endParaRPr lang="ko-KR" altLang="en-US" sz="9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1D05CE-F10E-4F31-8A86-CC00805EAEE6}"/>
                </a:ext>
              </a:extLst>
            </p:cNvPr>
            <p:cNvSpPr txBox="1"/>
            <p:nvPr/>
          </p:nvSpPr>
          <p:spPr>
            <a:xfrm>
              <a:off x="4731391" y="2866095"/>
              <a:ext cx="21307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>
                  <a:solidFill>
                    <a:schemeClr val="bg1"/>
                  </a:solidFill>
                </a:rPr>
                <a:t>범어길프로젝트</a:t>
              </a:r>
              <a:r>
                <a:rPr lang="ko-KR" altLang="en-US" sz="1000" dirty="0">
                  <a:solidFill>
                    <a:schemeClr val="bg1"/>
                  </a:solidFill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</a:rPr>
                <a:t>1</a:t>
              </a:r>
              <a:r>
                <a:rPr lang="ko-KR" altLang="en-US" sz="1000" dirty="0">
                  <a:solidFill>
                    <a:schemeClr val="bg1"/>
                  </a:solidFill>
                </a:rPr>
                <a:t>부 </a:t>
              </a:r>
              <a:r>
                <a:rPr lang="en-US" altLang="ko-KR" sz="1000" dirty="0">
                  <a:solidFill>
                    <a:schemeClr val="bg1"/>
                  </a:solidFill>
                </a:rPr>
                <a:t>: </a:t>
              </a:r>
              <a:r>
                <a:rPr lang="ko-KR" altLang="en-US" sz="1000" dirty="0">
                  <a:solidFill>
                    <a:schemeClr val="bg1"/>
                  </a:solidFill>
                </a:rPr>
                <a:t>사유의 여정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394A928-57EE-4508-A828-30694E9DBB17}"/>
                </a:ext>
              </a:extLst>
            </p:cNvPr>
            <p:cNvSpPr/>
            <p:nvPr/>
          </p:nvSpPr>
          <p:spPr>
            <a:xfrm>
              <a:off x="3867325" y="1907026"/>
              <a:ext cx="4932726" cy="21811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/>
                <a:t>커브</a:t>
              </a:r>
              <a:r>
                <a:rPr lang="en-US" altLang="ko-KR" sz="1000" dirty="0"/>
                <a:t>2410</a:t>
              </a:r>
              <a:endParaRPr lang="ko-KR" altLang="en-US" sz="10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47A4AF-B821-4166-8E7B-60BD9FABBAFE}"/>
              </a:ext>
            </a:extLst>
          </p:cNvPr>
          <p:cNvSpPr txBox="1"/>
          <p:nvPr/>
        </p:nvSpPr>
        <p:spPr>
          <a:xfrm>
            <a:off x="306095" y="1428120"/>
            <a:ext cx="19094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/>
              <a:t>범어아트클래스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전시연계행사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이벤트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 err="1"/>
              <a:t>미술점빵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교육</a:t>
            </a:r>
            <a:r>
              <a:rPr lang="en-US" altLang="ko-KR" sz="1600" dirty="0">
                <a:highlight>
                  <a:srgbClr val="FFFF00"/>
                </a:highlight>
              </a:rPr>
              <a:t>/</a:t>
            </a:r>
            <a:r>
              <a:rPr lang="ko-KR" altLang="en-US" sz="1600" dirty="0">
                <a:highlight>
                  <a:srgbClr val="FFFF00"/>
                </a:highlight>
              </a:rPr>
              <a:t>행사 일정</a:t>
            </a:r>
            <a:endParaRPr lang="en-US" altLang="ko-KR" sz="1600" dirty="0">
              <a:highlight>
                <a:srgbClr val="FFFF00"/>
              </a:highlight>
            </a:endParaRPr>
          </a:p>
          <a:p>
            <a:endParaRPr lang="en-US" altLang="ko-K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884BA-842E-4D98-8175-94BB72C055F9}"/>
              </a:ext>
            </a:extLst>
          </p:cNvPr>
          <p:cNvSpPr txBox="1"/>
          <p:nvPr/>
        </p:nvSpPr>
        <p:spPr>
          <a:xfrm>
            <a:off x="6199464" y="5259270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일별 클릭하면</a:t>
            </a:r>
            <a:r>
              <a:rPr lang="en-US" altLang="ko-KR" dirty="0"/>
              <a:t>, </a:t>
            </a:r>
            <a:r>
              <a:rPr lang="ko-KR" altLang="en-US" dirty="0"/>
              <a:t>해당일 교육</a:t>
            </a:r>
            <a:r>
              <a:rPr lang="en-US" altLang="ko-KR" dirty="0"/>
              <a:t>/</a:t>
            </a:r>
            <a:r>
              <a:rPr lang="ko-KR" altLang="en-US" dirty="0"/>
              <a:t>행사 일정 보이게</a:t>
            </a:r>
          </a:p>
        </p:txBody>
      </p:sp>
    </p:spTree>
    <p:extLst>
      <p:ext uri="{BB962C8B-B14F-4D97-AF65-F5344CB8AC3E}">
        <p14:creationId xmlns:p14="http://schemas.microsoft.com/office/powerpoint/2010/main" val="339585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EC992E2-3BC2-4DCD-A2BC-14266DB2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83124"/>
              </p:ext>
            </p:extLst>
          </p:nvPr>
        </p:nvGraphicFramePr>
        <p:xfrm>
          <a:off x="3136667" y="1120855"/>
          <a:ext cx="758441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8137">
                  <a:extLst>
                    <a:ext uri="{9D8B030D-6E8A-4147-A177-3AD203B41FA5}">
                      <a16:colId xmlns:a16="http://schemas.microsoft.com/office/drawing/2014/main" val="2151229536"/>
                    </a:ext>
                  </a:extLst>
                </a:gridCol>
                <a:gridCol w="2528137">
                  <a:extLst>
                    <a:ext uri="{9D8B030D-6E8A-4147-A177-3AD203B41FA5}">
                      <a16:colId xmlns:a16="http://schemas.microsoft.com/office/drawing/2014/main" val="1740183658"/>
                    </a:ext>
                  </a:extLst>
                </a:gridCol>
                <a:gridCol w="2528137">
                  <a:extLst>
                    <a:ext uri="{9D8B030D-6E8A-4147-A177-3AD203B41FA5}">
                      <a16:colId xmlns:a16="http://schemas.microsoft.com/office/drawing/2014/main" val="2727302408"/>
                    </a:ext>
                  </a:extLst>
                </a:gridCol>
              </a:tblGrid>
              <a:tr h="3138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준비금지원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콘텐츠지원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공간지원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20294"/>
                  </a:ext>
                </a:extLst>
              </a:tr>
              <a:tr h="3153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창인턴십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창업교육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컨설팅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12347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EE2C0B08-F5FB-4D01-B545-BB0DDE779D22}"/>
              </a:ext>
            </a:extLst>
          </p:cNvPr>
          <p:cNvSpPr/>
          <p:nvPr/>
        </p:nvSpPr>
        <p:spPr>
          <a:xfrm>
            <a:off x="3038474" y="1016834"/>
            <a:ext cx="2637717" cy="583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0F057-87C1-4696-9FF5-CB1F1E3AA6DD}"/>
              </a:ext>
            </a:extLst>
          </p:cNvPr>
          <p:cNvSpPr txBox="1"/>
          <p:nvPr/>
        </p:nvSpPr>
        <p:spPr>
          <a:xfrm>
            <a:off x="4966722" y="473985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클릭 시 아래 도식화파일 보이도록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8250445-406A-4CF2-B189-CBD11C4CC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11" y="1956396"/>
            <a:ext cx="4481164" cy="3916786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33E7D81-C5EC-4691-931E-63F751EF24B8}"/>
              </a:ext>
            </a:extLst>
          </p:cNvPr>
          <p:cNvCxnSpPr/>
          <p:nvPr/>
        </p:nvCxnSpPr>
        <p:spPr>
          <a:xfrm>
            <a:off x="2971800" y="276499"/>
            <a:ext cx="0" cy="59055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4715419-EBC4-4210-AFCD-EDEEEFC718B7}"/>
              </a:ext>
            </a:extLst>
          </p:cNvPr>
          <p:cNvSpPr/>
          <p:nvPr/>
        </p:nvSpPr>
        <p:spPr>
          <a:xfrm>
            <a:off x="5787462" y="6181999"/>
            <a:ext cx="2282820" cy="391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공지사항 바로가기</a:t>
            </a: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86BA4BB2-2987-46C4-B074-73B29849633E}"/>
              </a:ext>
            </a:extLst>
          </p:cNvPr>
          <p:cNvSpPr/>
          <p:nvPr/>
        </p:nvSpPr>
        <p:spPr>
          <a:xfrm rot="18900000">
            <a:off x="4946843" y="1630540"/>
            <a:ext cx="327451" cy="5833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CBF2E1A-4188-4DAB-8614-9B65A620D4A7}"/>
              </a:ext>
            </a:extLst>
          </p:cNvPr>
          <p:cNvSpPr/>
          <p:nvPr/>
        </p:nvSpPr>
        <p:spPr>
          <a:xfrm>
            <a:off x="4777141" y="1909016"/>
            <a:ext cx="4481164" cy="39641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8D49C6A-58F1-4C65-9100-195458878678}"/>
              </a:ext>
            </a:extLst>
          </p:cNvPr>
          <p:cNvSpPr/>
          <p:nvPr/>
        </p:nvSpPr>
        <p:spPr>
          <a:xfrm>
            <a:off x="377503" y="214142"/>
            <a:ext cx="2290195" cy="62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tx1"/>
                </a:solidFill>
              </a:rPr>
              <a:t>아트비지니스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F508A-79D4-4D0B-AD1A-08804F799696}"/>
              </a:ext>
            </a:extLst>
          </p:cNvPr>
          <p:cNvSpPr txBox="1"/>
          <p:nvPr/>
        </p:nvSpPr>
        <p:spPr>
          <a:xfrm>
            <a:off x="484589" y="1295117"/>
            <a:ext cx="19607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>
                <a:highlight>
                  <a:srgbClr val="FFFF00"/>
                </a:highlight>
              </a:rPr>
              <a:t>추진 사업</a:t>
            </a:r>
            <a:endParaRPr lang="en-US" altLang="ko-KR" sz="1600" dirty="0">
              <a:highlight>
                <a:srgbClr val="FFFF00"/>
              </a:highlight>
            </a:endParaRPr>
          </a:p>
          <a:p>
            <a:r>
              <a:rPr lang="ko-KR" altLang="en-US" sz="1600" dirty="0"/>
              <a:t>→ 준비금지원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인턴십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창업교육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컨설팅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입주예술기업</a:t>
            </a:r>
            <a:endParaRPr lang="en-US" altLang="ko-KR" sz="1600" dirty="0"/>
          </a:p>
          <a:p>
            <a:r>
              <a:rPr lang="ko-KR" altLang="en-US" sz="1600" dirty="0"/>
              <a:t>→ 준비금지원기업</a:t>
            </a:r>
            <a:endParaRPr lang="en-US" altLang="ko-KR" sz="1600" dirty="0"/>
          </a:p>
          <a:p>
            <a:r>
              <a:rPr lang="ko-KR" altLang="en-US" sz="1600" dirty="0"/>
              <a:t>→</a:t>
            </a:r>
            <a:r>
              <a:rPr lang="en-US" altLang="ko-KR" sz="1600" dirty="0"/>
              <a:t> </a:t>
            </a:r>
            <a:r>
              <a:rPr lang="ko-KR" altLang="en-US" sz="1600" dirty="0"/>
              <a:t>콘텐츠 지원기업</a:t>
            </a:r>
            <a:endParaRPr lang="en-US" altLang="ko-KR" sz="1600" dirty="0"/>
          </a:p>
          <a:p>
            <a:endParaRPr lang="en-US" altLang="ko-KR" sz="1600" dirty="0"/>
          </a:p>
          <a:p>
            <a:pPr marL="285750" indent="-285750">
              <a:buFontTx/>
              <a:buChar char="-"/>
            </a:pPr>
            <a:r>
              <a:rPr lang="ko-KR" altLang="en-US" sz="1600" dirty="0"/>
              <a:t>자유게시판</a:t>
            </a:r>
            <a:endParaRPr lang="en-US" altLang="ko-KR" sz="1600" dirty="0"/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62926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553</Words>
  <Application>Microsoft Office PowerPoint</Application>
  <PresentationFormat>와이드스크린</PresentationFormat>
  <Paragraphs>289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HY헤드라인M</vt:lpstr>
      <vt:lpstr>맑은 고딕</vt:lpstr>
      <vt:lpstr>Arial</vt:lpstr>
      <vt:lpstr>Office 테마</vt:lpstr>
      <vt:lpstr>ArtLab:범어 신규홈페이지 제작 구성 계획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홈페이지 개편 요청서</dc:title>
  <dc:creator>3</dc:creator>
  <cp:lastModifiedBy>3</cp:lastModifiedBy>
  <cp:revision>21</cp:revision>
  <cp:lastPrinted>2021-08-02T04:34:03Z</cp:lastPrinted>
  <dcterms:created xsi:type="dcterms:W3CDTF">2021-07-07T06:30:39Z</dcterms:created>
  <dcterms:modified xsi:type="dcterms:W3CDTF">2021-09-01T01:31:18Z</dcterms:modified>
</cp:coreProperties>
</file>